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sldIdLst>
    <p:sldId id="258" r:id="rId3"/>
    <p:sldId id="285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3" r:id="rId15"/>
    <p:sldId id="282" r:id="rId16"/>
    <p:sldId id="281" r:id="rId17"/>
    <p:sldId id="280" r:id="rId18"/>
    <p:sldId id="279" r:id="rId19"/>
    <p:sldId id="271" r:id="rId20"/>
    <p:sldId id="284" r:id="rId21"/>
    <p:sldId id="272" r:id="rId22"/>
    <p:sldId id="273" r:id="rId23"/>
    <p:sldId id="26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98D033-A448-4F7E-8EF6-8C5DAC79C720}" type="datetimeFigureOut">
              <a:rPr lang="ru-RU" smtClean="0">
                <a:solidFill>
                  <a:srgbClr val="ECE9C6"/>
                </a:solidFill>
              </a:rPr>
              <a:pPr/>
              <a:t>31.07.2012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90C58D-C5BB-480B-800D-24380AA1EE6A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31.07.2012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31.07.2012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31.07.2012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31.07.2012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31.07.2012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31.07.2012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31.07.2012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31.07.2012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31.07.2012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31.07.2012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31.07.2012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31.07.2012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31.07.2012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1731982"/>
          </a:xfrm>
        </p:spPr>
        <p:txBody>
          <a:bodyPr/>
          <a:lstStyle/>
          <a:p>
            <a:r>
              <a:rPr lang="ru-RU" smtClean="0"/>
              <a:t>Исторический процесс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Обществознание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6958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История.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исторической деятельности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4168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не все индивиды, а только те и тогда, кто и когда осознает свое место в обществе, руководствуется в своей деятельности общественно значимыми целями и участвует в борьбе за их осуществление. Тенденция: вовлечение в историческую деятельность все большего количества людей.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12" y="332656"/>
            <a:ext cx="9144000" cy="1054250"/>
          </a:xfrm>
        </p:spPr>
        <p:txBody>
          <a:bodyPr/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Ограничительное понимание субъекта исторического процесса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863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515367"/>
              </p:ext>
            </p:extLst>
          </p:nvPr>
        </p:nvGraphicFramePr>
        <p:xfrm>
          <a:off x="179512" y="2247900"/>
          <a:ext cx="8784976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6840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УЧЕНЫЕ И МЫСЛИТЕЛИ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ОПРЕДЕЛЯЛИ   НАРОДНЫЕ МАССЫ И ИХ РОЛЬ В ИСТОРИИ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Марксисты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Народ как</a:t>
                      </a:r>
                      <a:r>
                        <a:rPr lang="ru-RU" baseline="0" dirty="0" smtClean="0"/>
                        <a:t> трудовые и социальные силы, стремящиеся к совершенствованию общественных отношений. Народ – это трудящиеся (основная масса) и выразители поступательного движения, т.е. все прогрессивные силы. Народные массы – наиболее значительный субъект исторического процесса, творец истории, ее решающая сила.</a:t>
                      </a:r>
                    </a:p>
                    <a:p>
                      <a:r>
                        <a:rPr lang="ru-RU" baseline="0" dirty="0" smtClean="0"/>
                        <a:t>Роль народа: создатель материальных ценностей и главная производительная сила общества; источник и творец культурных ценностей; борец за права человека, за улучшение жизни людей; защитник Отечества; главная сила в установлении всеобщего мира на планете и добрососедских отношений между народами.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народных масс в истории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12" y="4708931"/>
            <a:ext cx="166370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747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111492"/>
              </p:ext>
            </p:extLst>
          </p:nvPr>
        </p:nvGraphicFramePr>
        <p:xfrm>
          <a:off x="179512" y="2247900"/>
          <a:ext cx="878497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6840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УЧЕНЫЕ И МЫСЛИТЕЛИ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ОПРЕДЕЛЯЛИ   НАРОДНЫЕ МАССЫ И ИХ РОЛЬ В ИСТОРИИ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В.О. Ключевский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Народ как этническая и этическая  общность. «Для народа характерны этнографические и нравственные связи, сознание духовного единства, воспитанное общей жизнью и совокупной деятельностью, общностью исторических судеб и интересов».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народных масс в истории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40" y="4338000"/>
            <a:ext cx="226841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306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702827"/>
              </p:ext>
            </p:extLst>
          </p:nvPr>
        </p:nvGraphicFramePr>
        <p:xfrm>
          <a:off x="179512" y="2247900"/>
          <a:ext cx="878497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6840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УЧЕНЫЕ И МЫСЛИТЕЛИ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ОПРЕДЕЛЯЛИ   НАРОДНЫЕ МАССЫ И ИХ РОЛЬ В ИСТОРИИ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А.И. Герцен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Народ – консерватор по инстинкту. «Он держится на удручающий его быт, за тесные рамы… Он даже новое понимает в старых одеждах… Опыт показывал, что народам легче выносить насильственное бремя рабства, чем дар излишней свободы».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народных масс в истории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38000"/>
            <a:ext cx="2224788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306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324440"/>
              </p:ext>
            </p:extLst>
          </p:nvPr>
        </p:nvGraphicFramePr>
        <p:xfrm>
          <a:off x="179512" y="2247900"/>
          <a:ext cx="878497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6840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УЧЕНЫЕ И МЫСЛИТЕЛИ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ОПРЕДЕЛЯЛИ   НАРОДНЫЕ МАССЫ И ИХ РОЛЬ В ИСТОРИИ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Н.А. Бердяев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Народ может не иметь демократических убеждений. «Народ может держаться</a:t>
                      </a:r>
                      <a:r>
                        <a:rPr lang="ru-RU" baseline="0" dirty="0" smtClean="0"/>
                        <a:t> совсем не демократического образа мыслей, может быть совсем не демократически настроен… Если воля народа подчинена    злым стихиям, то она – порабощенная и порабощающая воля». Различал «народ» (я, ты, мы, он) и «массу», интересами экономики, и это сказывается роковым образом на всей культуре, которая делается ненужной роскошью».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народных масс в истории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38000"/>
            <a:ext cx="1885287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306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369348"/>
              </p:ext>
            </p:extLst>
          </p:nvPr>
        </p:nvGraphicFramePr>
        <p:xfrm>
          <a:off x="179512" y="2247900"/>
          <a:ext cx="878497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6840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УЧЕНЫЕ И МЫСЛИТЕЛИ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ОПРЕДЕЛЯЛИ   НАРОДНЫЕ МАССЫ И ИХ РОЛЬ В ИСТОРИИ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Х. </a:t>
                      </a:r>
                      <a:r>
                        <a:rPr lang="ru-RU" dirty="0" err="1" smtClean="0"/>
                        <a:t>Ортега</a:t>
                      </a:r>
                      <a:r>
                        <a:rPr lang="ru-RU" dirty="0" smtClean="0"/>
                        <a:t>-и- </a:t>
                      </a:r>
                      <a:r>
                        <a:rPr lang="ru-RU" dirty="0" err="1" smtClean="0"/>
                        <a:t>Гассет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Масса – множество людей без особых достоинств.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народных масс в истории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38000"/>
            <a:ext cx="1674750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306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461781"/>
              </p:ext>
            </p:extLst>
          </p:nvPr>
        </p:nvGraphicFramePr>
        <p:xfrm>
          <a:off x="179512" y="2247900"/>
          <a:ext cx="878497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6840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УЧЕНЫЕ И МЫСЛИТЕЛИ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ОПРЕДЕЛЯЛИ   НАРОДНЫЕ МАССЫ И ИХ РОЛЬ В ИСТОРИИ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К. Ясперс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Следует отличать массу от народа. Народ осознает себя в жизненных устоях, в своем мышлении и традициях. Масса не обладает самосознанием,</a:t>
                      </a:r>
                      <a:r>
                        <a:rPr lang="ru-RU" baseline="0" dirty="0" smtClean="0"/>
                        <a:t> она лишена каких-либо отличительных свойств, традиций, почвы – она пуста. «Люди в массе легко могут потерять голову…»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народных масс в истории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8" y="4311320"/>
            <a:ext cx="2167200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306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60848"/>
            <a:ext cx="8568952" cy="432048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Историческая личность </a:t>
            </a:r>
            <a:r>
              <a:rPr lang="ru-RU" dirty="0" smtClean="0"/>
              <a:t>– человек, деятельность которого оказывает существенное влияние на ход и исход крупных исторических событий.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Выдающаяся личность </a:t>
            </a:r>
            <a:r>
              <a:rPr lang="ru-RU" dirty="0" smtClean="0"/>
              <a:t>– человек,   жизнь и деятельность которого  способствует   движению общества вперед Великие личности появляются не случайно, т.е. тогда, когда  в этом    есть историческая необходимость.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 личности </a:t>
            </a:r>
            <a:r>
              <a:rPr lang="ru-RU" dirty="0" smtClean="0"/>
              <a:t>– слепое преклонение перед исторической личностью,  наделение ее сверхчеловеческой способностью творить историю по своему собственному произволу. Вред культа личности состоит в принуждении роли народа как творца истории (народ превращается в массу).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70156"/>
            <a:ext cx="8568952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личности в истории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1200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116632"/>
            <a:ext cx="835292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исторической личности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5008" y="1484784"/>
            <a:ext cx="29523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отрицательная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5190" y="2295040"/>
            <a:ext cx="29523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многозначная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1477144"/>
            <a:ext cx="29523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положительная</a:t>
            </a:r>
            <a:endParaRPr lang="ru-RU" b="1" dirty="0"/>
          </a:p>
        </p:txBody>
      </p:sp>
      <p:cxnSp>
        <p:nvCxnSpPr>
          <p:cNvPr id="9" name="Прямая со стрелкой 8"/>
          <p:cNvCxnSpPr>
            <a:stCxn id="4" idx="2"/>
          </p:cNvCxnSpPr>
          <p:nvPr/>
        </p:nvCxnSpPr>
        <p:spPr>
          <a:xfrm flipH="1">
            <a:off x="1655676" y="980728"/>
            <a:ext cx="29163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11040" y="980728"/>
            <a:ext cx="284431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572000" y="980728"/>
            <a:ext cx="8384" cy="1216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334576" y="3501008"/>
            <a:ext cx="835292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зависит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7936" y="5229200"/>
            <a:ext cx="394939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 особенностей исторического периода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82404" y="5247064"/>
            <a:ext cx="394939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 морального выбора личности, ее нравственных поступков</a:t>
            </a:r>
            <a:endParaRPr lang="ru-RU" sz="2000" b="1" dirty="0"/>
          </a:p>
        </p:txBody>
      </p:sp>
      <p:cxnSp>
        <p:nvCxnSpPr>
          <p:cNvPr id="17" name="Прямая со стрелкой 16"/>
          <p:cNvCxnSpPr>
            <a:stCxn id="13" idx="2"/>
          </p:cNvCxnSpPr>
          <p:nvPr/>
        </p:nvCxnSpPr>
        <p:spPr>
          <a:xfrm flipH="1">
            <a:off x="2322632" y="4365104"/>
            <a:ext cx="21884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3" idx="2"/>
          </p:cNvCxnSpPr>
          <p:nvPr/>
        </p:nvCxnSpPr>
        <p:spPr>
          <a:xfrm>
            <a:off x="4511040" y="4365104"/>
            <a:ext cx="200517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93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-Татьяна\Загрузки\2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270" y="620688"/>
            <a:ext cx="923495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4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54250"/>
          </a:xfrm>
        </p:spPr>
        <p:txBody>
          <a:bodyPr/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Черты выдающейся личности, по В.О. Ключевскому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9512" y="2060848"/>
            <a:ext cx="2484276" cy="16561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Стремление служить общему благу государства и народа</a:t>
            </a:r>
            <a:endParaRPr lang="ru-RU" b="1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131840" y="1952836"/>
            <a:ext cx="2520280" cy="18722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Беззаветное мужество</a:t>
            </a:r>
            <a:endParaRPr lang="ru-RU" b="1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940152" y="1844824"/>
            <a:ext cx="3024336" cy="18722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Стремление и умение вникнуть в условия жизни, в основы общественных отношений</a:t>
            </a:r>
            <a:endParaRPr lang="ru-RU" b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187624" y="3717032"/>
            <a:ext cx="2952328" cy="16275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Отрешенность от национальной замкнутости</a:t>
            </a:r>
            <a:endParaRPr lang="ru-RU" b="1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436096" y="3717032"/>
            <a:ext cx="3024336" cy="15841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Совестливость во всех делах</a:t>
            </a:r>
            <a:endParaRPr lang="ru-RU" b="1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131840" y="5344616"/>
            <a:ext cx="3240360" cy="13681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Способность убеждать в соей правоте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95267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" y="188640"/>
            <a:ext cx="9144000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Различные взгляды на роль личности в истории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204864"/>
            <a:ext cx="2736304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Личность может творить историю по своему усмотрению</a:t>
            </a:r>
          </a:p>
          <a:p>
            <a:pPr algn="ctr"/>
            <a:r>
              <a:rPr lang="ru-RU" dirty="0" smtClean="0"/>
              <a:t>_________________</a:t>
            </a:r>
          </a:p>
          <a:p>
            <a:pPr algn="r"/>
            <a:r>
              <a:rPr lang="ru-RU" i="1" dirty="0" err="1" smtClean="0"/>
              <a:t>В.Гюго</a:t>
            </a:r>
            <a:endParaRPr lang="ru-RU" i="1" dirty="0" smtClean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2182376"/>
            <a:ext cx="2736304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Личность творит историю только вместе с народом.</a:t>
            </a:r>
          </a:p>
          <a:p>
            <a:pPr algn="ctr"/>
            <a:r>
              <a:rPr lang="ru-RU" dirty="0" smtClean="0"/>
              <a:t>____________________</a:t>
            </a:r>
          </a:p>
          <a:p>
            <a:pPr algn="r"/>
            <a:r>
              <a:rPr lang="ru-RU" i="1" dirty="0" err="1" smtClean="0"/>
              <a:t>П.Прудон</a:t>
            </a:r>
            <a:endParaRPr lang="ru-RU" i="1" dirty="0" smtClean="0"/>
          </a:p>
          <a:p>
            <a:pPr algn="r"/>
            <a:endParaRPr lang="ru-RU" i="1" dirty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  <a:p>
            <a:pPr algn="r"/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2182376"/>
            <a:ext cx="2736304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Только народ  творит историю, т.е. личность не влияет    на объективный исторический процесс.</a:t>
            </a:r>
          </a:p>
          <a:p>
            <a:pPr algn="ctr"/>
            <a:r>
              <a:rPr lang="ru-RU" dirty="0" smtClean="0"/>
              <a:t>_________________</a:t>
            </a:r>
          </a:p>
          <a:p>
            <a:pPr algn="r"/>
            <a:r>
              <a:rPr lang="ru-RU" i="1" dirty="0" smtClean="0"/>
              <a:t>Марксисты</a:t>
            </a:r>
          </a:p>
          <a:p>
            <a:pPr algn="r"/>
            <a:endParaRPr lang="ru-RU" i="1" dirty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342616"/>
            <a:ext cx="1702285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314016"/>
            <a:ext cx="164160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5000" y="4365344"/>
            <a:ext cx="166320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518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869160"/>
            <a:ext cx="8892479" cy="644729"/>
          </a:xfrm>
        </p:spPr>
        <p:txBody>
          <a:bodyPr/>
          <a:lstStyle/>
          <a:p>
            <a:r>
              <a:rPr lang="ru-RU" b="1" dirty="0" smtClean="0"/>
              <a:t>Презентацию выполнила Комарова Татьяна Владимировна</a:t>
            </a:r>
            <a:endParaRPr lang="ru-RU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40000">
            <a:off x="1794077" y="351213"/>
            <a:ext cx="5172897" cy="39001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6381328"/>
            <a:ext cx="7756264" cy="476672"/>
          </a:xfrm>
        </p:spPr>
        <p:txBody>
          <a:bodyPr/>
          <a:lstStyle/>
          <a:p>
            <a:r>
              <a:rPr lang="ru-RU" b="1" i="1" dirty="0" smtClean="0"/>
              <a:t>МБОУ СОШ №1 г. Семенова Нижегородской области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98119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572423"/>
              </p:ext>
            </p:extLst>
          </p:nvPr>
        </p:nvGraphicFramePr>
        <p:xfrm>
          <a:off x="323528" y="2708920"/>
          <a:ext cx="8640960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  <a:gridCol w="1440160"/>
                <a:gridCol w="1440160"/>
                <a:gridCol w="1440160"/>
                <a:gridCol w="1440160"/>
              </a:tblGrid>
              <a:tr h="8906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Периоды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Перво</a:t>
                      </a:r>
                      <a:r>
                        <a:rPr lang="ru-RU" dirty="0" smtClean="0"/>
                        <a:t>-</a:t>
                      </a:r>
                    </a:p>
                    <a:p>
                      <a:pPr algn="ctr"/>
                      <a:r>
                        <a:rPr lang="ru-RU" dirty="0" smtClean="0"/>
                        <a:t>бытность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Древний мир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Средневековье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Новое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Новейшее время</a:t>
                      </a:r>
                      <a:endParaRPr lang="ru-RU" dirty="0"/>
                    </a:p>
                  </a:txBody>
                  <a:tcPr/>
                </a:tc>
              </a:tr>
              <a:tr h="134160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Формации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Первобытно</a:t>
                      </a:r>
                    </a:p>
                    <a:p>
                      <a:pPr algn="ctr"/>
                      <a:r>
                        <a:rPr lang="ru-RU" dirty="0" smtClean="0"/>
                        <a:t>Общинная формация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Рабовладе</a:t>
                      </a:r>
                      <a:r>
                        <a:rPr lang="ru-RU" dirty="0" smtClean="0"/>
                        <a:t>-</a:t>
                      </a:r>
                    </a:p>
                    <a:p>
                      <a:pPr algn="ctr"/>
                      <a:r>
                        <a:rPr lang="ru-RU" dirty="0" err="1" smtClean="0"/>
                        <a:t>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Феодализм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Капитализм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Капитализм и социализм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Соотношение периодов истории и формаций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8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3501008"/>
            <a:ext cx="7745505" cy="2625154"/>
          </a:xfrm>
        </p:spPr>
        <p:txBody>
          <a:bodyPr/>
          <a:lstStyle/>
          <a:p>
            <a:r>
              <a:rPr lang="ru-RU" dirty="0" smtClean="0"/>
              <a:t>Исторический процесс – это «зеркало бытия и деятельности народов».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Н.М. Карамзин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6632" y="3978000"/>
            <a:ext cx="2608696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1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420888"/>
            <a:ext cx="7745505" cy="2121098"/>
          </a:xfrm>
        </p:spPr>
        <p:txBody>
          <a:bodyPr/>
          <a:lstStyle/>
          <a:p>
            <a:r>
              <a:rPr lang="ru-RU" dirty="0" smtClean="0"/>
              <a:t>Исторический процесс – это «ход, условия и успехи человеческого общежития или жизнь человечества в ее развитии и результатах».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В.О. Ключевский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363" y="3985640"/>
            <a:ext cx="2592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8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Путь человечества с древнейших времен до настоящего времени, это реальная общественная жизнь людей, их совместная деятельность, проявляющаяся во взаимосвязанных конкретных событиях.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Исторический процесс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7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События, т.е. те или иные прошедшие или происходящие явления, факты общественной жизни.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 исторического процесса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9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Вся историческая действительность, общественная жизнь и деятельность.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исторического процесса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54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участники исторического процесса: индивиды, их организации, великие личности, социальные общности.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 исторического процесса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327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121</TotalTime>
  <Words>822</Words>
  <Application>Microsoft Office PowerPoint</Application>
  <PresentationFormat>Экран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Твердый переплет</vt:lpstr>
      <vt:lpstr>1_Твердый переплет</vt:lpstr>
      <vt:lpstr>Исторический процесс</vt:lpstr>
      <vt:lpstr>Презентация PowerPoint</vt:lpstr>
      <vt:lpstr>Соотношение периодов истории и формаций</vt:lpstr>
      <vt:lpstr>Н.М. Карамзин</vt:lpstr>
      <vt:lpstr>В.О. Ключевский</vt:lpstr>
      <vt:lpstr>Исторический процесс</vt:lpstr>
      <vt:lpstr>Основа исторического процесса</vt:lpstr>
      <vt:lpstr>Объект исторического процесса</vt:lpstr>
      <vt:lpstr>Субъект исторического процесса</vt:lpstr>
      <vt:lpstr>Результат исторической деятельности</vt:lpstr>
      <vt:lpstr>Ограничительное понимание субъекта исторического процесса</vt:lpstr>
      <vt:lpstr>Роль народных масс в истории</vt:lpstr>
      <vt:lpstr>Роль народных масс в истории</vt:lpstr>
      <vt:lpstr>Роль народных масс в истории</vt:lpstr>
      <vt:lpstr>Роль народных масс в истории</vt:lpstr>
      <vt:lpstr>Роль народных масс в истории</vt:lpstr>
      <vt:lpstr>Роль народных масс в истории</vt:lpstr>
      <vt:lpstr>Роль личности в истории</vt:lpstr>
      <vt:lpstr>Презентация PowerPoint</vt:lpstr>
      <vt:lpstr>Черты выдающейся личности, по В.О. Ключевскому</vt:lpstr>
      <vt:lpstr>Различные взгляды на роль личности в истории</vt:lpstr>
      <vt:lpstr>Презентацию выполнила Комарова Татьяна Владимировна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 и его типы</dc:title>
  <dc:creator>Admin</dc:creator>
  <cp:lastModifiedBy>Admin</cp:lastModifiedBy>
  <cp:revision>23</cp:revision>
  <dcterms:created xsi:type="dcterms:W3CDTF">2012-05-28T09:26:36Z</dcterms:created>
  <dcterms:modified xsi:type="dcterms:W3CDTF">2012-07-31T19:31:08Z</dcterms:modified>
</cp:coreProperties>
</file>