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sldIdLst>
    <p:sldId id="258" r:id="rId3"/>
    <p:sldId id="259" r:id="rId4"/>
    <p:sldId id="260" r:id="rId5"/>
    <p:sldId id="261" r:id="rId6"/>
    <p:sldId id="262" r:id="rId7"/>
    <p:sldId id="268" r:id="rId8"/>
    <p:sldId id="267" r:id="rId9"/>
    <p:sldId id="266" r:id="rId10"/>
    <p:sldId id="265" r:id="rId11"/>
    <p:sldId id="264" r:id="rId12"/>
    <p:sldId id="269" r:id="rId13"/>
    <p:sldId id="270" r:id="rId14"/>
    <p:sldId id="271" r:id="rId15"/>
    <p:sldId id="273" r:id="rId16"/>
    <p:sldId id="27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98D033-A448-4F7E-8EF6-8C5DAC79C720}" type="datetimeFigureOut">
              <a:rPr lang="ru-RU" smtClean="0">
                <a:solidFill>
                  <a:srgbClr val="ECE9C6"/>
                </a:solidFill>
              </a:rPr>
              <a:pPr/>
              <a:t>04.09.2012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0C58D-C5BB-480B-800D-24380AA1EE6A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04.09.2012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04.09.2012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04.09.2012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04.09.2012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04.09.2012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04.09.2012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04.09.2012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04.09.2012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04.09.2012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04.09.2012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04.09.2012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04.09.2012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98D033-A448-4F7E-8EF6-8C5DAC79C720}" type="datetimeFigureOut">
              <a:rPr lang="ru-RU" smtClean="0">
                <a:solidFill>
                  <a:srgbClr val="895D1D"/>
                </a:solidFill>
              </a:rPr>
              <a:pPr/>
              <a:t>04.09.2012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90C58D-C5BB-480B-800D-24380AA1EE6A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1731982"/>
          </a:xfrm>
        </p:spPr>
        <p:txBody>
          <a:bodyPr/>
          <a:lstStyle/>
          <a:p>
            <a:r>
              <a:rPr lang="ru-RU" dirty="0" smtClean="0"/>
              <a:t>Понятие права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Обществознание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695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Ученые о справедливости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52537"/>
              </p:ext>
            </p:extLst>
          </p:nvPr>
        </p:nvGraphicFramePr>
        <p:xfrm>
          <a:off x="0" y="2204864"/>
          <a:ext cx="9144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err="1" smtClean="0"/>
                        <a:t>Ульпиан</a:t>
                      </a:r>
                      <a:r>
                        <a:rPr lang="ru-RU" sz="3600" dirty="0" smtClean="0"/>
                        <a:t> (римский юрист</a:t>
                      </a:r>
                      <a:r>
                        <a:rPr lang="ru-RU" sz="3600" dirty="0" smtClean="0"/>
                        <a:t>)</a:t>
                      </a:r>
                      <a:endParaRPr lang="en-US" sz="3600" dirty="0" smtClean="0"/>
                    </a:p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Постоянно воздавать  каждому свое право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017912"/>
            <a:ext cx="2868066" cy="3840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83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889" y="1700808"/>
            <a:ext cx="2541123" cy="3224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653136"/>
            <a:ext cx="9144000" cy="1977082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Право</a:t>
            </a:r>
            <a:r>
              <a:rPr lang="ru-RU" b="1" dirty="0" smtClean="0"/>
              <a:t> – это совокупность норм, т.е. правил поведения, определяющих границы свободы и равенства людей в осуществлении и защите их интересов; норм, закрепленных в законе или ином официальном акте, исполнение которого обеспечивается принудительной силой государства.</a:t>
            </a:r>
            <a:endParaRPr lang="ru-RU" b="1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95536" y="260648"/>
            <a:ext cx="8568952" cy="1440160"/>
          </a:xfrm>
          <a:prstGeom prst="wedgeRoundRectCallout">
            <a:avLst>
              <a:gd name="adj1" fmla="val -41852"/>
              <a:gd name="adj2" fmla="val 1298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Для меня не важно, на чьей стороне сила: важно то, на чьей стороне право.</a:t>
            </a:r>
          </a:p>
          <a:p>
            <a:pPr algn="r"/>
            <a:r>
              <a:rPr lang="ru-RU" i="1" dirty="0" smtClean="0"/>
              <a:t>В. Гюго</a:t>
            </a:r>
            <a:endParaRPr lang="ru-RU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188640"/>
            <a:ext cx="8712968" cy="12961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Право появляется вместе с государством </a:t>
            </a:r>
            <a:r>
              <a:rPr lang="ru-RU" b="1" dirty="0" smtClean="0"/>
              <a:t>(нет права без государства, а государства без права)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83221"/>
              </p:ext>
            </p:extLst>
          </p:nvPr>
        </p:nvGraphicFramePr>
        <p:xfrm>
          <a:off x="0" y="2348880"/>
          <a:ext cx="9144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Правила поведения становятся общеобязательными юридическими нормами, когда они устанавливаются (либо санкционируются) государством.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Государство гарантирует реализацию правовых норм, охраняет право от нарушений. Именно это отличает правовые нормы от других социальных норм.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Не только право нуждается в государстве, но и государство – в праве. Оно не может  нормально и эффективно функционировать, не опираясь на право.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123728" y="1556792"/>
            <a:ext cx="244827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572000" y="1484784"/>
            <a:ext cx="230425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3548" y="188640"/>
            <a:ext cx="81369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Функции (роли) права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204864"/>
            <a:ext cx="280831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Регулятивная </a:t>
            </a:r>
            <a:r>
              <a:rPr lang="ru-RU" dirty="0" smtClean="0"/>
              <a:t>– это регулирование сложившихся общественных отношений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2204864"/>
            <a:ext cx="280831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Воспитательная</a:t>
            </a:r>
            <a:r>
              <a:rPr lang="ru-RU" dirty="0" smtClean="0"/>
              <a:t> – это развитие в людях чувства справедливости, правды, добра, гуманности. Закон опирается не только на государственное принуждение, но и на убеждение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2276872"/>
            <a:ext cx="280831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Охранительная</a:t>
            </a:r>
            <a:r>
              <a:rPr lang="ru-RU" dirty="0" smtClean="0"/>
              <a:t> – это защита прав и интересов граждан от любых посягательств</a:t>
            </a:r>
            <a:endParaRPr lang="ru-RU" dirty="0"/>
          </a:p>
        </p:txBody>
      </p:sp>
      <p:cxnSp>
        <p:nvCxnSpPr>
          <p:cNvPr id="9" name="Прямая соединительная линия 8"/>
          <p:cNvCxnSpPr>
            <a:stCxn id="4" idx="2"/>
            <a:endCxn id="5" idx="0"/>
          </p:cNvCxnSpPr>
          <p:nvPr/>
        </p:nvCxnSpPr>
        <p:spPr>
          <a:xfrm flipH="1">
            <a:off x="1583668" y="1052736"/>
            <a:ext cx="298833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2"/>
            <a:endCxn id="7" idx="0"/>
          </p:cNvCxnSpPr>
          <p:nvPr/>
        </p:nvCxnSpPr>
        <p:spPr>
          <a:xfrm flipH="1">
            <a:off x="4535996" y="1052736"/>
            <a:ext cx="3600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2"/>
            <a:endCxn id="6" idx="0"/>
          </p:cNvCxnSpPr>
          <p:nvPr/>
        </p:nvCxnSpPr>
        <p:spPr>
          <a:xfrm>
            <a:off x="4572000" y="1052736"/>
            <a:ext cx="291632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3548" y="188640"/>
            <a:ext cx="81369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Формы реализации права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204864"/>
            <a:ext cx="1872208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Соблюдение</a:t>
            </a:r>
            <a:r>
              <a:rPr lang="ru-RU" dirty="0" smtClean="0"/>
              <a:t> – это воздержание о совершения действий, запрещенных законом </a:t>
            </a:r>
            <a:endParaRPr lang="ru-RU" dirty="0"/>
          </a:p>
        </p:txBody>
      </p:sp>
      <p:cxnSp>
        <p:nvCxnSpPr>
          <p:cNvPr id="9" name="Прямая соединительная линия 8"/>
          <p:cNvCxnSpPr>
            <a:stCxn id="4" idx="2"/>
            <a:endCxn id="5" idx="0"/>
          </p:cNvCxnSpPr>
          <p:nvPr/>
        </p:nvCxnSpPr>
        <p:spPr>
          <a:xfrm flipH="1">
            <a:off x="936104" y="1052736"/>
            <a:ext cx="3635896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2"/>
            <a:endCxn id="17" idx="0"/>
          </p:cNvCxnSpPr>
          <p:nvPr/>
        </p:nvCxnSpPr>
        <p:spPr>
          <a:xfrm flipH="1">
            <a:off x="3347864" y="1052736"/>
            <a:ext cx="1224136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2"/>
          </p:cNvCxnSpPr>
          <p:nvPr/>
        </p:nvCxnSpPr>
        <p:spPr>
          <a:xfrm>
            <a:off x="4572000" y="1052736"/>
            <a:ext cx="291632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7271792" y="2204864"/>
            <a:ext cx="1872208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Применение</a:t>
            </a:r>
            <a:r>
              <a:rPr lang="ru-RU" dirty="0" smtClean="0"/>
              <a:t> – это исполнение властных полномочий государственными органами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1760" y="2204864"/>
            <a:ext cx="1872208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Исполнение</a:t>
            </a:r>
            <a:r>
              <a:rPr lang="ru-RU" dirty="0" smtClean="0"/>
              <a:t> – это совершение активных действий по исполнению юридических обязанностей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6016" y="2276872"/>
            <a:ext cx="2232248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Использование</a:t>
            </a:r>
            <a:r>
              <a:rPr lang="ru-RU" dirty="0" smtClean="0"/>
              <a:t> – это осуществление своих прав, дозволенных законом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>
            <a:stCxn id="4" idx="2"/>
            <a:endCxn id="21" idx="0"/>
          </p:cNvCxnSpPr>
          <p:nvPr/>
        </p:nvCxnSpPr>
        <p:spPr>
          <a:xfrm>
            <a:off x="4572000" y="1052736"/>
            <a:ext cx="126014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653136"/>
            <a:ext cx="9143999" cy="147302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Обычное право </a:t>
            </a:r>
            <a:r>
              <a:rPr lang="ru-RU" b="1" dirty="0" smtClean="0"/>
              <a:t>– это система правовых обычаев, признаваемых государством.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5556" y="476672"/>
            <a:ext cx="799288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Практическое значение права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348880"/>
            <a:ext cx="421196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Провозглашение правового положения человека в обществе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2420888"/>
            <a:ext cx="421196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Защита человека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>
            <a:stCxn id="4" idx="2"/>
            <a:endCxn id="5" idx="0"/>
          </p:cNvCxnSpPr>
          <p:nvPr/>
        </p:nvCxnSpPr>
        <p:spPr>
          <a:xfrm flipH="1">
            <a:off x="2105980" y="1556792"/>
            <a:ext cx="246602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2"/>
            <a:endCxn id="6" idx="0"/>
          </p:cNvCxnSpPr>
          <p:nvPr/>
        </p:nvCxnSpPr>
        <p:spPr>
          <a:xfrm>
            <a:off x="4572000" y="1556792"/>
            <a:ext cx="246602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869160"/>
            <a:ext cx="8892479" cy="644729"/>
          </a:xfrm>
        </p:spPr>
        <p:txBody>
          <a:bodyPr/>
          <a:lstStyle/>
          <a:p>
            <a:r>
              <a:rPr lang="ru-RU" b="1" dirty="0" smtClean="0"/>
              <a:t>Презентацию выполнила Комарова Татьяна Владимировна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40000">
            <a:off x="1794077" y="351213"/>
            <a:ext cx="5172897" cy="39001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6381328"/>
            <a:ext cx="7756264" cy="476672"/>
          </a:xfrm>
        </p:spPr>
        <p:txBody>
          <a:bodyPr/>
          <a:lstStyle/>
          <a:p>
            <a:r>
              <a:rPr lang="ru-RU" b="1" i="1" dirty="0" smtClean="0"/>
              <a:t>МБОУ СОШ №1 г. Семенова Нижегородской области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811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(смысл) термина «право»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060848"/>
            <a:ext cx="2195736" cy="4797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смысле обычных прав </a:t>
            </a:r>
            <a:r>
              <a:rPr lang="ru-RU" dirty="0" smtClean="0"/>
              <a:t>– это свобода или возможность поведения, основанная на обычаях, т.е. нормах, вошедших в привычку (обычай старшинства, обычай первенства в очереди)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48264" y="2060848"/>
            <a:ext cx="2195736" cy="4797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юридическом смысле </a:t>
            </a:r>
            <a:r>
              <a:rPr lang="ru-RU" dirty="0" smtClean="0"/>
              <a:t>– это свобода или возможность поведения, основанная на законе, иных официальных источниках (право требовать возврата своего имущества из незаконного владения)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752" y="2060848"/>
            <a:ext cx="2195736" cy="4797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смысле моральных прав</a:t>
            </a:r>
            <a:r>
              <a:rPr lang="ru-RU" dirty="0" smtClean="0"/>
              <a:t> – это свобода или возможность поведения, основанная на принципах добра, справедливости (на таких принципах, как заботливое отношение детей к родителям, благодарность за бескорыстную помощь, уважение к женщине)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2060848"/>
            <a:ext cx="2195736" cy="4797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смысле корпоративных прав </a:t>
            </a:r>
            <a:r>
              <a:rPr lang="ru-RU" dirty="0" smtClean="0"/>
              <a:t>– это свобода или возможность поведения, основанная на уставных и иных положениях, которые действуют внутри общественных, негосударственных объединений, организаций, партий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4" idx="0"/>
          </p:cNvCxnSpPr>
          <p:nvPr/>
        </p:nvCxnSpPr>
        <p:spPr>
          <a:xfrm flipH="1">
            <a:off x="1097868" y="980728"/>
            <a:ext cx="131389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 flipH="1">
            <a:off x="3437620" y="1628800"/>
            <a:ext cx="4863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0" idx="0"/>
          </p:cNvCxnSpPr>
          <p:nvPr/>
        </p:nvCxnSpPr>
        <p:spPr>
          <a:xfrm>
            <a:off x="5148064" y="1628800"/>
            <a:ext cx="5938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0"/>
          </p:cNvCxnSpPr>
          <p:nvPr/>
        </p:nvCxnSpPr>
        <p:spPr>
          <a:xfrm>
            <a:off x="6948264" y="1052736"/>
            <a:ext cx="10978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56263" cy="1296144"/>
          </a:xfrm>
        </p:spPr>
        <p:txBody>
          <a:bodyPr/>
          <a:lstStyle/>
          <a:p>
            <a:r>
              <a:rPr lang="ru-RU" dirty="0" smtClean="0"/>
              <a:t>Право в юридическом смысле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276872"/>
          <a:ext cx="449999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9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Субъективное право, или право в субъективном смысле.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Это возможность субъекта (человека) притязать на что-то, пользоваться</a:t>
                      </a:r>
                      <a:r>
                        <a:rPr lang="ru-RU" baseline="0" dirty="0" smtClean="0"/>
                        <a:t> чем-то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Юридически обеспечивает возможность самостоятельно действовать, самостоятельно избирать вид и меру собственного поведения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92080" y="2276872"/>
          <a:ext cx="355205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Объективное право, или право в объективном смысле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Это система правил поведения, существующая</a:t>
                      </a:r>
                      <a:r>
                        <a:rPr lang="ru-RU" baseline="0" dirty="0" smtClean="0"/>
                        <a:t> объективно, независимо от человека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>
            <a:stCxn id="3" idx="2"/>
          </p:cNvCxnSpPr>
          <p:nvPr/>
        </p:nvCxnSpPr>
        <p:spPr>
          <a:xfrm flipH="1">
            <a:off x="2411760" y="1628800"/>
            <a:ext cx="22219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>
            <a:off x="4633708" y="1628800"/>
            <a:ext cx="24585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923928" y="3861048"/>
            <a:ext cx="280831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732240" y="3861048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67544" y="5229200"/>
            <a:ext cx="39604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Позитивное</a:t>
            </a:r>
            <a:r>
              <a:rPr lang="ru-RU" dirty="0" smtClean="0"/>
              <a:t> (положительное) или действующее право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24128" y="4725144"/>
            <a:ext cx="32403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Желательное</a:t>
            </a:r>
            <a:r>
              <a:rPr lang="ru-RU" dirty="0" smtClean="0"/>
              <a:t> право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86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0"/>
            <a:ext cx="8496944" cy="83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Объективное право, или право в объективном смысле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6309320"/>
            <a:ext cx="884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Справедливость соединяет правовые и нравственные начала.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48811"/>
              </p:ext>
            </p:extLst>
          </p:nvPr>
        </p:nvGraphicFramePr>
        <p:xfrm>
          <a:off x="0" y="1268760"/>
          <a:ext cx="9144000" cy="499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856"/>
                <a:gridCol w="2592288"/>
                <a:gridCol w="3275856"/>
              </a:tblGrid>
              <a:tr h="8064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Позитивное (положительное) или действующее право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Желательное право</a:t>
                      </a:r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Право – все приказы и предписания государства, занесенные в закон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такое право?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Право – это справедливость</a:t>
                      </a:r>
                      <a:endParaRPr lang="ru-RU" b="1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Государство (власть) устанавливает правила и определяет, что является</a:t>
                      </a:r>
                      <a:r>
                        <a:rPr lang="ru-RU" b="1" baseline="0" dirty="0" smtClean="0"/>
                        <a:t> произволом, а что не является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устанавливает правила?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Общество устанавливает правила в процессе совместной жизни и деятельности людей</a:t>
                      </a:r>
                      <a:endParaRPr lang="ru-RU" b="1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Закон (=&gt; право)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первично?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Право (=&gt; закон)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Изобретает (делает)</a:t>
                      </a:r>
                      <a:r>
                        <a:rPr lang="ru-RU" b="1" baseline="0" dirty="0" smtClean="0"/>
                        <a:t> закон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 законодательство?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Формулирует закон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flipH="1">
            <a:off x="1475656" y="836712"/>
            <a:ext cx="30963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>
            <a:off x="4572000" y="836712"/>
            <a:ext cx="28803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11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Ученые о справедливости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396832"/>
              </p:ext>
            </p:extLst>
          </p:nvPr>
        </p:nvGraphicFramePr>
        <p:xfrm>
          <a:off x="0" y="2204864"/>
          <a:ext cx="9144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Гесиод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Противопоставлял силе и </a:t>
                      </a:r>
                      <a:r>
                        <a:rPr lang="ru-RU" dirty="0" smtClean="0"/>
                        <a:t>насилию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354" y="3356992"/>
            <a:ext cx="2351905" cy="3343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83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Ученые о справедливости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418024"/>
              </p:ext>
            </p:extLst>
          </p:nvPr>
        </p:nvGraphicFramePr>
        <p:xfrm>
          <a:off x="0" y="2204864"/>
          <a:ext cx="914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Платон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Добродетель правильного отношения к   другим </a:t>
                      </a:r>
                      <a:r>
                        <a:rPr lang="ru-RU" dirty="0" smtClean="0"/>
                        <a:t>людям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2608684" cy="3339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83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Ученые о справедливости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36841"/>
              </p:ext>
            </p:extLst>
          </p:nvPr>
        </p:nvGraphicFramePr>
        <p:xfrm>
          <a:off x="0" y="2204864"/>
          <a:ext cx="9144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Пифагорейцы (последователи Пифагора)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Это равенство между </a:t>
                      </a:r>
                      <a:r>
                        <a:rPr lang="ru-RU" dirty="0" smtClean="0"/>
                        <a:t>людьми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0437" y="3316600"/>
            <a:ext cx="2428887" cy="3288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83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Ученые о справедливости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88402"/>
              </p:ext>
            </p:extLst>
          </p:nvPr>
        </p:nvGraphicFramePr>
        <p:xfrm>
          <a:off x="0" y="2204864"/>
          <a:ext cx="9144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Аристотель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Два</a:t>
                      </a:r>
                      <a:r>
                        <a:rPr lang="ru-RU" baseline="0" dirty="0" smtClean="0"/>
                        <a:t> вида: уравнивающая и распределяющая. Уравнивающая справедливость – это справедливое распределение благ: середина между излишком и недостатком, между ущербом и выгодой. Распределяющая справедливость – это правильное распределение власти, почести, Вознаграждения. При этом может быть справедливым как равное, так и неравное распределение между различными лицами в зависимости от их вклада в общественное </a:t>
                      </a:r>
                      <a:r>
                        <a:rPr lang="ru-RU" baseline="0" dirty="0" err="1" smtClean="0"/>
                        <a:t>юлаго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2712321" cy="3663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83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Ученые о справедливости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33427"/>
              </p:ext>
            </p:extLst>
          </p:nvPr>
        </p:nvGraphicFramePr>
        <p:xfrm>
          <a:off x="0" y="2204864"/>
          <a:ext cx="914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Цицерон</a:t>
                      </a:r>
                      <a:endParaRPr lang="en-US" sz="3600" dirty="0" smtClean="0"/>
                    </a:p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Разумное, законное начало, порядок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206130"/>
            <a:ext cx="2887682" cy="3651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838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91</TotalTime>
  <Words>684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Твердый переплет</vt:lpstr>
      <vt:lpstr>1_Твердый переплет</vt:lpstr>
      <vt:lpstr>Понятие права</vt:lpstr>
      <vt:lpstr>Значение (смысл) термина «право»</vt:lpstr>
      <vt:lpstr>Право в юридическом смысле</vt:lpstr>
      <vt:lpstr>Презентация PowerPoint</vt:lpstr>
      <vt:lpstr>Ученые о справедливости</vt:lpstr>
      <vt:lpstr>Ученые о справедливости</vt:lpstr>
      <vt:lpstr>Ученые о справедливости</vt:lpstr>
      <vt:lpstr>Ученые о справедливости</vt:lpstr>
      <vt:lpstr>Ученые о справедливости</vt:lpstr>
      <vt:lpstr>Ученые о справедливости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Презентацию выполнила Комарова Татьяна Владимировна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 и его типы</dc:title>
  <dc:creator>Admin</dc:creator>
  <cp:lastModifiedBy>Admin</cp:lastModifiedBy>
  <cp:revision>53</cp:revision>
  <dcterms:created xsi:type="dcterms:W3CDTF">2012-05-28T09:26:36Z</dcterms:created>
  <dcterms:modified xsi:type="dcterms:W3CDTF">2012-09-04T17:16:31Z</dcterms:modified>
</cp:coreProperties>
</file>